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1" r:id="rId6"/>
    <p:sldId id="265" r:id="rId7"/>
    <p:sldId id="267" r:id="rId8"/>
    <p:sldId id="272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A16"/>
    <a:srgbClr val="6D6E71"/>
    <a:srgbClr val="969696"/>
    <a:srgbClr val="DCDDDE"/>
    <a:srgbClr val="6D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10" y="-210"/>
      </p:cViewPr>
      <p:guideLst>
        <p:guide orient="horz" pos="2160"/>
        <p:guide orient="horz" pos="4156"/>
        <p:guide orient="horz" pos="935"/>
        <p:guide orient="horz" pos="391"/>
        <p:guide orient="horz" pos="2704"/>
        <p:guide orient="horz" pos="1298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barra\Documents\_VANESSA\Pesquisas\Ipsos\Tom%20Micro\Audi&#234;ncia%20e%20Perfil\1_4%20Mercados\Band%20Outernet%204M%20-%20Ranking%20Ve&#237;culos%20(banco%20jul12jun13)%20ShareEst&#225;ti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38110284995373E-2"/>
          <c:y val="0.13047076614080363"/>
          <c:w val="0.43931859469202267"/>
          <c:h val="0.85646293852734989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E20A1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Pt>
            <c:idx val="3"/>
            <c:bubble3D val="0"/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Lbls>
            <c:dLbl>
              <c:idx val="0"/>
              <c:layout>
                <c:manualLayout>
                  <c:x val="3.6627222328955135E-2"/>
                  <c:y val="1.4301930648023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1100"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7514564435273096E-2"/>
                  <c:y val="1.4301930648023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Plan1!$A$2:$A$6</c:f>
              <c:strCache>
                <c:ptCount val="5"/>
                <c:pt idx="0">
                  <c:v>Classe A</c:v>
                </c:pt>
                <c:pt idx="1">
                  <c:v>Classe B1</c:v>
                </c:pt>
                <c:pt idx="2">
                  <c:v>Classe B2</c:v>
                </c:pt>
                <c:pt idx="3">
                  <c:v>Classe C</c:v>
                </c:pt>
                <c:pt idx="4">
                  <c:v>Classe DE</c:v>
                </c:pt>
              </c:strCache>
            </c:strRef>
          </c:cat>
          <c:val>
            <c:numRef>
              <c:f>Plan1!$B$2:$B$6</c:f>
              <c:numCache>
                <c:formatCode>0%</c:formatCode>
                <c:ptCount val="5"/>
                <c:pt idx="0">
                  <c:v>0.06</c:v>
                </c:pt>
                <c:pt idx="1">
                  <c:v>0.15</c:v>
                </c:pt>
                <c:pt idx="2">
                  <c:v>0.25</c:v>
                </c:pt>
                <c:pt idx="3">
                  <c:v>0.46</c:v>
                </c:pt>
                <c:pt idx="4">
                  <c:v>7.0000000000000007E-2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49740201588512"/>
          <c:y val="1.0358159051188939E-2"/>
          <c:w val="0.34372308821692715"/>
          <c:h val="0.9669253165493108"/>
        </c:manualLayout>
      </c:layout>
      <c:overlay val="0"/>
      <c:txPr>
        <a:bodyPr/>
        <a:lstStyle/>
        <a:p>
          <a:pPr>
            <a:defRPr sz="1100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200"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>
        <c:manualLayout>
          <c:layoutTarget val="inner"/>
          <c:xMode val="edge"/>
          <c:yMode val="edge"/>
          <c:x val="0"/>
          <c:y val="0.11925202554059129"/>
          <c:w val="1"/>
          <c:h val="0.41316668455223482"/>
        </c:manualLayout>
      </c:layout>
      <c:bar3DChart>
        <c:barDir val="col"/>
        <c:grouping val="clustered"/>
        <c:varyColors val="0"/>
        <c:ser>
          <c:idx val="0"/>
          <c:order val="0"/>
          <c:spPr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4"/>
            <c:invertIfNegative val="0"/>
            <c:bubble3D val="0"/>
            <c:spPr>
              <a:solidFill>
                <a:srgbClr val="E20A16"/>
              </a:solidFill>
              <a:ln>
                <a:noFill/>
              </a:ln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sz="9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/>
                <a:lstStyle/>
                <a:p>
                  <a:pPr>
                    <a:defRPr sz="900" b="1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9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Ranking!$B$1:$B$15</c:f>
              <c:strCache>
                <c:ptCount val="15"/>
                <c:pt idx="0">
                  <c:v>Globo</c:v>
                </c:pt>
                <c:pt idx="1">
                  <c:v>Record</c:v>
                </c:pt>
                <c:pt idx="2">
                  <c:v>SBT</c:v>
                </c:pt>
                <c:pt idx="3">
                  <c:v>Google</c:v>
                </c:pt>
                <c:pt idx="4">
                  <c:v>Band Outernet</c:v>
                </c:pt>
                <c:pt idx="5">
                  <c:v>Facebook</c:v>
                </c:pt>
                <c:pt idx="6">
                  <c:v>Band</c:v>
                </c:pt>
                <c:pt idx="7">
                  <c:v>Youtube</c:v>
                </c:pt>
                <c:pt idx="8">
                  <c:v>Telecine Pipoca</c:v>
                </c:pt>
                <c:pt idx="9">
                  <c:v>Fox</c:v>
                </c:pt>
                <c:pt idx="10">
                  <c:v>Sportv</c:v>
                </c:pt>
                <c:pt idx="11">
                  <c:v>Globo.Com</c:v>
                </c:pt>
                <c:pt idx="12">
                  <c:v>Rede TV!</c:v>
                </c:pt>
                <c:pt idx="13">
                  <c:v>TNT</c:v>
                </c:pt>
                <c:pt idx="14">
                  <c:v>Telecine Premium</c:v>
                </c:pt>
              </c:strCache>
            </c:strRef>
          </c:cat>
          <c:val>
            <c:numRef>
              <c:f>Ranking!$C$1:$C$15</c:f>
              <c:numCache>
                <c:formatCode>0%</c:formatCode>
                <c:ptCount val="15"/>
                <c:pt idx="0">
                  <c:v>0.91720000000000002</c:v>
                </c:pt>
                <c:pt idx="1">
                  <c:v>0.65790000000000004</c:v>
                </c:pt>
                <c:pt idx="2">
                  <c:v>0.62139999999999995</c:v>
                </c:pt>
                <c:pt idx="3">
                  <c:v>0.48110000000000003</c:v>
                </c:pt>
                <c:pt idx="4">
                  <c:v>0.443</c:v>
                </c:pt>
                <c:pt idx="5">
                  <c:v>0.40050000000000002</c:v>
                </c:pt>
                <c:pt idx="6">
                  <c:v>0.39610000000000001</c:v>
                </c:pt>
                <c:pt idx="7">
                  <c:v>0.27800000000000002</c:v>
                </c:pt>
                <c:pt idx="8">
                  <c:v>0.2</c:v>
                </c:pt>
                <c:pt idx="9">
                  <c:v>0.18149999999999999</c:v>
                </c:pt>
                <c:pt idx="10">
                  <c:v>0.17130000000000001</c:v>
                </c:pt>
                <c:pt idx="11">
                  <c:v>0.16839999999999999</c:v>
                </c:pt>
                <c:pt idx="12">
                  <c:v>0.16189999999999999</c:v>
                </c:pt>
                <c:pt idx="13">
                  <c:v>0.152</c:v>
                </c:pt>
                <c:pt idx="14">
                  <c:v>0.15110000000000001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2209408"/>
        <c:axId val="62211200"/>
        <c:axId val="0"/>
      </c:bar3DChart>
      <c:catAx>
        <c:axId val="62209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pt-BR"/>
          </a:p>
        </c:txPr>
        <c:crossAx val="62211200"/>
        <c:crosses val="autoZero"/>
        <c:auto val="1"/>
        <c:lblAlgn val="ctr"/>
        <c:lblOffset val="100"/>
        <c:noMultiLvlLbl val="0"/>
      </c:catAx>
      <c:valAx>
        <c:axId val="6221120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6220940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8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6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9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1484313"/>
            <a:ext cx="9144000" cy="51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hart" Target="../charts/chart2.xml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12" Type="http://schemas.openxmlformats.org/officeDocument/2006/relationships/image" Target="../media/image2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hart" Target="../charts/chart1.xml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" action="ppaction://noaction"/>
          </p:cNvPr>
          <p:cNvSpPr/>
          <p:nvPr/>
        </p:nvSpPr>
        <p:spPr>
          <a:xfrm>
            <a:off x="1588" y="1057275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" name="Retângulo 4">
            <a:hlinkClick r:id="" action="ppaction://hlinkshowjump?jump=previousslide"/>
          </p:cNvPr>
          <p:cNvSpPr/>
          <p:nvPr/>
        </p:nvSpPr>
        <p:spPr>
          <a:xfrm>
            <a:off x="1588" y="0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6" name="Retângulo 5">
            <a:hlinkClick r:id="" action="ppaction://hlinkshowjump?jump=nextslide"/>
          </p:cNvPr>
          <p:cNvSpPr/>
          <p:nvPr/>
        </p:nvSpPr>
        <p:spPr>
          <a:xfrm>
            <a:off x="1588" y="414338"/>
            <a:ext cx="423862" cy="4143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495425"/>
            <a:ext cx="7858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495425"/>
            <a:ext cx="8112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5425"/>
            <a:ext cx="7667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1511300"/>
            <a:ext cx="7572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332038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846513"/>
            <a:ext cx="2370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730750"/>
            <a:ext cx="23590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730750"/>
            <a:ext cx="11334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14288"/>
            <a:ext cx="782637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0"/>
            <a:ext cx="234791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4288"/>
            <a:ext cx="106680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859213"/>
            <a:ext cx="1822450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65713"/>
            <a:ext cx="23701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346325"/>
            <a:ext cx="182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30750"/>
            <a:ext cx="14636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1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82550"/>
            <a:ext cx="78073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427038" y="1504950"/>
            <a:ext cx="4535487" cy="361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3" y="2844353"/>
            <a:ext cx="4108313" cy="108870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3220643" y="3211907"/>
            <a:ext cx="6865146" cy="4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74415" y="2852936"/>
            <a:ext cx="8201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é uma empresa líder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em mídia out </a:t>
            </a:r>
            <a:r>
              <a:rPr lang="pt-BR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home no Brasil,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 engloba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soluções de comunicação em transporte público nas principais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cidades.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Surgimos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unir relevância de conteúdo e resultado para os anunciantes, tornando-se um canal de TV fora de casa. </a:t>
            </a: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Hoje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todo o conteúdo da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impacta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 milhões de pessoas, por meio de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mil pontos (telas e painéis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atuação em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metrô,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ônibus, terminais rodoviários e orla marítima,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estamos presentes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nas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26 principais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cidades do País.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90" y="1772816"/>
            <a:ext cx="3347864" cy="887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O maior grupo de veículos 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Out </a:t>
              </a:r>
              <a:r>
                <a:rPr lang="pt-BR" sz="2300" b="1" i="1" dirty="0" err="1">
                  <a:solidFill>
                    <a:schemeClr val="bg1"/>
                  </a:solidFill>
                  <a:latin typeface="Verdana" pitchFamily="34" charset="0"/>
                </a:rPr>
                <a:t>of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 Home</a:t>
              </a:r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 do Brasil</a:t>
              </a: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m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48680"/>
            <a:ext cx="1391409" cy="460122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361701" y="619671"/>
            <a:ext cx="8386763" cy="476498"/>
            <a:chOff x="361701" y="936278"/>
            <a:chExt cx="8386763" cy="476498"/>
          </a:xfrm>
        </p:grpSpPr>
        <p:sp>
          <p:nvSpPr>
            <p:cNvPr id="7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de Cobertura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74" name="Retângulo 7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530922" y="1704294"/>
            <a:ext cx="5289550" cy="4749042"/>
            <a:chOff x="3530922" y="1704294"/>
            <a:chExt cx="5289550" cy="4749042"/>
          </a:xfrm>
        </p:grpSpPr>
        <p:sp>
          <p:nvSpPr>
            <p:cNvPr id="53" name="Retângulo 52"/>
            <p:cNvSpPr/>
            <p:nvPr/>
          </p:nvSpPr>
          <p:spPr bwMode="auto">
            <a:xfrm>
              <a:off x="3530922" y="2473645"/>
              <a:ext cx="5289550" cy="3793124"/>
            </a:xfrm>
            <a:prstGeom prst="rect">
              <a:avLst/>
            </a:prstGeom>
            <a:noFill/>
            <a:ln w="9525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pic>
          <p:nvPicPr>
            <p:cNvPr id="54" name="Imagem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622" y="3409950"/>
              <a:ext cx="5276850" cy="192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Imagem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087" y="1704294"/>
              <a:ext cx="4778377" cy="47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Elipse 57"/>
            <p:cNvSpPr/>
            <p:nvPr/>
          </p:nvSpPr>
          <p:spPr>
            <a:xfrm>
              <a:off x="8135673" y="295735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/>
            <p:cNvSpPr/>
            <p:nvPr/>
          </p:nvSpPr>
          <p:spPr>
            <a:xfrm>
              <a:off x="8554060" y="3243007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/>
            <p:cNvSpPr/>
            <p:nvPr/>
          </p:nvSpPr>
          <p:spPr>
            <a:xfrm>
              <a:off x="8555614" y="3394831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8358640" y="366743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6896322" y="4315507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6251358" y="4782033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7472386" y="4675547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/>
            <p:cNvSpPr/>
            <p:nvPr/>
          </p:nvSpPr>
          <p:spPr>
            <a:xfrm>
              <a:off x="7624786" y="507006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/>
            <p:cNvSpPr/>
            <p:nvPr/>
          </p:nvSpPr>
          <p:spPr>
            <a:xfrm>
              <a:off x="7041892" y="507006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/>
            <p:cNvSpPr/>
            <p:nvPr/>
          </p:nvSpPr>
          <p:spPr>
            <a:xfrm>
              <a:off x="6536282" y="5934161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/>
            <p:cNvSpPr/>
            <p:nvPr/>
          </p:nvSpPr>
          <p:spPr>
            <a:xfrm>
              <a:off x="6825868" y="5646129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8533994" y="3068960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539552" y="1467948"/>
            <a:ext cx="2456275" cy="5119879"/>
            <a:chOff x="539552" y="1467948"/>
            <a:chExt cx="2456275" cy="5119879"/>
          </a:xfrm>
        </p:grpSpPr>
        <p:grpSp>
          <p:nvGrpSpPr>
            <p:cNvPr id="57" name="Grupo 56"/>
            <p:cNvGrpSpPr/>
            <p:nvPr/>
          </p:nvGrpSpPr>
          <p:grpSpPr>
            <a:xfrm>
              <a:off x="539552" y="2485585"/>
              <a:ext cx="2456275" cy="1034473"/>
              <a:chOff x="611560" y="1186532"/>
              <a:chExt cx="2456275" cy="1034473"/>
            </a:xfrm>
          </p:grpSpPr>
          <p:sp>
            <p:nvSpPr>
              <p:cNvPr id="118" name="Retângulo 117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19" name="Retângulo 118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ÔNIBUS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0" name="Retângulo 119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21" name="Retângulo 120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upo 68"/>
            <p:cNvGrpSpPr/>
            <p:nvPr/>
          </p:nvGrpSpPr>
          <p:grpSpPr>
            <a:xfrm>
              <a:off x="539552" y="3510533"/>
              <a:ext cx="2456275" cy="1034473"/>
              <a:chOff x="611560" y="1186532"/>
              <a:chExt cx="2456275" cy="1034473"/>
            </a:xfrm>
          </p:grpSpPr>
          <p:sp>
            <p:nvSpPr>
              <p:cNvPr id="114" name="Retângulo 113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15" name="Retângulo 114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RODOVIÁRIAS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16" name="Retângulo 115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17" name="Retângulo 116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0" name="Grupo 69"/>
            <p:cNvGrpSpPr/>
            <p:nvPr/>
          </p:nvGrpSpPr>
          <p:grpSpPr>
            <a:xfrm>
              <a:off x="539552" y="1467948"/>
              <a:ext cx="2456275" cy="1034473"/>
              <a:chOff x="611560" y="1186532"/>
              <a:chExt cx="2456275" cy="1034473"/>
            </a:xfrm>
          </p:grpSpPr>
          <p:sp>
            <p:nvSpPr>
              <p:cNvPr id="110" name="Retângulo 109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11" name="Retângulo 110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METRÔ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12" name="Retângulo 111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13" name="Retângulo 112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90" name="Imagem 8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" t="12938" r="7457" b="21847"/>
            <a:stretch/>
          </p:blipFill>
          <p:spPr>
            <a:xfrm>
              <a:off x="1134666" y="3790875"/>
              <a:ext cx="1257842" cy="720478"/>
            </a:xfrm>
            <a:prstGeom prst="rect">
              <a:avLst/>
            </a:prstGeom>
          </p:spPr>
        </p:pic>
        <p:pic>
          <p:nvPicPr>
            <p:cNvPr id="96" name="Imagem 9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8" r="18826" b="25141"/>
            <a:stretch/>
          </p:blipFill>
          <p:spPr>
            <a:xfrm>
              <a:off x="1119177" y="1755538"/>
              <a:ext cx="1255363" cy="718108"/>
            </a:xfrm>
            <a:prstGeom prst="rect">
              <a:avLst/>
            </a:prstGeom>
          </p:spPr>
        </p:pic>
        <p:pic>
          <p:nvPicPr>
            <p:cNvPr id="97" name="Imagem 9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3" r="9273" b="29590"/>
            <a:stretch/>
          </p:blipFill>
          <p:spPr>
            <a:xfrm>
              <a:off x="1119177" y="2771403"/>
              <a:ext cx="1280728" cy="731838"/>
            </a:xfrm>
            <a:prstGeom prst="rect">
              <a:avLst/>
            </a:prstGeom>
          </p:spPr>
        </p:pic>
        <p:grpSp>
          <p:nvGrpSpPr>
            <p:cNvPr id="98" name="Grupo 97"/>
            <p:cNvGrpSpPr/>
            <p:nvPr/>
          </p:nvGrpSpPr>
          <p:grpSpPr>
            <a:xfrm>
              <a:off x="539552" y="5553354"/>
              <a:ext cx="2456275" cy="1034473"/>
              <a:chOff x="611560" y="1186532"/>
              <a:chExt cx="2456275" cy="1034473"/>
            </a:xfrm>
          </p:grpSpPr>
          <p:sp>
            <p:nvSpPr>
              <p:cNvPr id="106" name="Retângulo 105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07" name="Retângulo 106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CATAMARÃ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08" name="Retângulo 107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09" name="Retângulo 108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9" name="Grupo 98"/>
            <p:cNvGrpSpPr/>
            <p:nvPr/>
          </p:nvGrpSpPr>
          <p:grpSpPr>
            <a:xfrm>
              <a:off x="539552" y="4537695"/>
              <a:ext cx="2456275" cy="1034473"/>
              <a:chOff x="611560" y="1186532"/>
              <a:chExt cx="2456275" cy="1034473"/>
            </a:xfrm>
          </p:grpSpPr>
          <p:sp>
            <p:nvSpPr>
              <p:cNvPr id="102" name="Retângulo 101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03" name="Retângulo 102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ORLA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04" name="Retângulo 103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105" name="Retângulo 104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0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141" y="4816202"/>
              <a:ext cx="1274763" cy="7318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http://www.mobilize.org.br/midias/noticias/catamara-porto-alegre--guaiba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5142" y="5852889"/>
              <a:ext cx="1274762" cy="72169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00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361701" y="510327"/>
            <a:ext cx="8386763" cy="830441"/>
            <a:chOff x="361701" y="936278"/>
            <a:chExt cx="8386763" cy="830441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Metrô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67544" y="1628800"/>
            <a:ext cx="8202612" cy="4824536"/>
            <a:chOff x="467544" y="1628800"/>
            <a:chExt cx="8202612" cy="4824536"/>
          </a:xfrm>
        </p:grpSpPr>
        <p:grpSp>
          <p:nvGrpSpPr>
            <p:cNvPr id="5" name="Grupo 3"/>
            <p:cNvGrpSpPr>
              <a:grpSpLocks/>
            </p:cNvGrpSpPr>
            <p:nvPr/>
          </p:nvGrpSpPr>
          <p:grpSpPr bwMode="auto">
            <a:xfrm>
              <a:off x="1961381" y="1635151"/>
              <a:ext cx="5022850" cy="982663"/>
              <a:chOff x="669924" y="2535238"/>
              <a:chExt cx="5022851" cy="982229"/>
            </a:xfrm>
          </p:grpSpPr>
          <p:grpSp>
            <p:nvGrpSpPr>
              <p:cNvPr id="32" name="Grupo 73"/>
              <p:cNvGrpSpPr>
                <a:grpSpLocks/>
              </p:cNvGrpSpPr>
              <p:nvPr/>
            </p:nvGrpSpPr>
            <p:grpSpPr bwMode="auto">
              <a:xfrm>
                <a:off x="669924" y="2535238"/>
                <a:ext cx="5022851" cy="982229"/>
                <a:chOff x="-513716" y="2560229"/>
                <a:chExt cx="5218549" cy="982569"/>
              </a:xfrm>
            </p:grpSpPr>
            <p:sp>
              <p:nvSpPr>
                <p:cNvPr id="34" name="Retângulo 33"/>
                <p:cNvSpPr/>
                <p:nvPr/>
              </p:nvSpPr>
              <p:spPr>
                <a:xfrm>
                  <a:off x="-513716" y="2560229"/>
                  <a:ext cx="5218549" cy="98256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-498871" y="2633247"/>
                  <a:ext cx="46182" cy="163497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33" name="Retângulo 1"/>
              <p:cNvSpPr>
                <a:spLocks noChangeArrowheads="1"/>
              </p:cNvSpPr>
              <p:nvPr/>
            </p:nvSpPr>
            <p:spPr bwMode="auto">
              <a:xfrm>
                <a:off x="915987" y="2559882"/>
                <a:ext cx="4776788" cy="938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Mais de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6.000 monitores </a:t>
                </a:r>
                <a:r>
                  <a:rPr lang="pt-B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distribuindo conteúdo digital.</a:t>
                </a:r>
              </a:p>
              <a:p>
                <a:pPr>
                  <a:lnSpc>
                    <a:spcPts val="2200"/>
                  </a:lnSpc>
                </a:pPr>
                <a:r>
                  <a:rPr lang="pt-B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Painéis Estáticos, Projetos Especiais</a:t>
                </a:r>
              </a:p>
              <a:p>
                <a:pPr>
                  <a:lnSpc>
                    <a:spcPts val="2200"/>
                  </a:lnSpc>
                </a:pPr>
                <a:r>
                  <a:rPr lang="pt-B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Interatividade via mobile</a:t>
                </a:r>
              </a:p>
            </p:txBody>
          </p:sp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41" y="2732857"/>
              <a:ext cx="1389249" cy="12668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upo 88"/>
            <p:cNvGrpSpPr>
              <a:grpSpLocks/>
            </p:cNvGrpSpPr>
            <p:nvPr/>
          </p:nvGrpSpPr>
          <p:grpSpPr bwMode="auto">
            <a:xfrm>
              <a:off x="467544" y="1628800"/>
              <a:ext cx="1346200" cy="981451"/>
              <a:chOff x="911226" y="2522386"/>
              <a:chExt cx="1345649" cy="981186"/>
            </a:xfrm>
          </p:grpSpPr>
          <p:sp>
            <p:nvSpPr>
              <p:cNvPr id="30" name="Retângulo 29"/>
              <p:cNvSpPr/>
              <p:nvPr/>
            </p:nvSpPr>
            <p:spPr>
              <a:xfrm>
                <a:off x="911226" y="2522386"/>
                <a:ext cx="1345649" cy="9811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920747" y="2608088"/>
                <a:ext cx="47606" cy="16505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upo 134"/>
            <p:cNvGrpSpPr>
              <a:grpSpLocks/>
            </p:cNvGrpSpPr>
            <p:nvPr/>
          </p:nvGrpSpPr>
          <p:grpSpPr bwMode="auto">
            <a:xfrm>
              <a:off x="7122344" y="1628800"/>
              <a:ext cx="1547812" cy="1006475"/>
              <a:chOff x="7342332" y="2377349"/>
              <a:chExt cx="1547667" cy="1007199"/>
            </a:xfrm>
          </p:grpSpPr>
          <p:sp>
            <p:nvSpPr>
              <p:cNvPr id="23" name="Retângulo 22"/>
              <p:cNvSpPr/>
              <p:nvPr/>
            </p:nvSpPr>
            <p:spPr bwMode="auto">
              <a:xfrm>
                <a:off x="7342332" y="2377349"/>
                <a:ext cx="1547667" cy="1007199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grpSp>
            <p:nvGrpSpPr>
              <p:cNvPr id="24" name="Grupo 10"/>
              <p:cNvGrpSpPr>
                <a:grpSpLocks/>
              </p:cNvGrpSpPr>
              <p:nvPr/>
            </p:nvGrpSpPr>
            <p:grpSpPr bwMode="auto">
              <a:xfrm>
                <a:off x="7847052" y="2391638"/>
                <a:ext cx="641572" cy="826130"/>
                <a:chOff x="2517579" y="4173264"/>
                <a:chExt cx="641910" cy="825262"/>
              </a:xfrm>
            </p:grpSpPr>
            <p:grpSp>
              <p:nvGrpSpPr>
                <p:cNvPr id="25" name="Grupo 7"/>
                <p:cNvGrpSpPr>
                  <a:grpSpLocks/>
                </p:cNvGrpSpPr>
                <p:nvPr/>
              </p:nvGrpSpPr>
              <p:grpSpPr bwMode="auto">
                <a:xfrm>
                  <a:off x="2517579" y="4173264"/>
                  <a:ext cx="641910" cy="825262"/>
                  <a:chOff x="4067689" y="4130688"/>
                  <a:chExt cx="641910" cy="825262"/>
                </a:xfrm>
              </p:grpSpPr>
              <p:pic>
                <p:nvPicPr>
                  <p:cNvPr id="27" name="Imagem 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67689" y="4466940"/>
                    <a:ext cx="641910" cy="4890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" name="Retângulo 27"/>
                  <p:cNvSpPr/>
                  <p:nvPr/>
                </p:nvSpPr>
                <p:spPr>
                  <a:xfrm>
                    <a:off x="4277388" y="4443330"/>
                    <a:ext cx="149290" cy="460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  <p:sp>
                <p:nvSpPr>
                  <p:cNvPr id="29" name="Retângulo 28"/>
                  <p:cNvSpPr/>
                  <p:nvPr/>
                </p:nvSpPr>
                <p:spPr>
                  <a:xfrm rot="5400000">
                    <a:off x="4185402" y="4267152"/>
                    <a:ext cx="336438" cy="635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</p:grpSp>
            <p:sp>
              <p:nvSpPr>
                <p:cNvPr id="26" name="Retângulo 25"/>
                <p:cNvSpPr/>
                <p:nvPr/>
              </p:nvSpPr>
              <p:spPr>
                <a:xfrm rot="5400000">
                  <a:off x="2965594" y="4609655"/>
                  <a:ext cx="233286" cy="937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</p:grpSp>
        <p:grpSp>
          <p:nvGrpSpPr>
            <p:cNvPr id="10" name="Grupo 102"/>
            <p:cNvGrpSpPr>
              <a:grpSpLocks/>
            </p:cNvGrpSpPr>
            <p:nvPr/>
          </p:nvGrpSpPr>
          <p:grpSpPr bwMode="auto">
            <a:xfrm>
              <a:off x="1961382" y="2732857"/>
              <a:ext cx="5022850" cy="1266808"/>
              <a:chOff x="911226" y="2507948"/>
              <a:chExt cx="1616576" cy="942084"/>
            </a:xfrm>
            <a:solidFill>
              <a:schemeClr val="bg1">
                <a:lumMod val="50000"/>
              </a:schemeClr>
            </a:solidFill>
          </p:grpSpPr>
          <p:sp>
            <p:nvSpPr>
              <p:cNvPr id="17" name="Retângulo 16"/>
              <p:cNvSpPr/>
              <p:nvPr/>
            </p:nvSpPr>
            <p:spPr>
              <a:xfrm>
                <a:off x="911226" y="2507948"/>
                <a:ext cx="1616576" cy="94208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tângulo 17"/>
              <p:cNvSpPr/>
              <p:nvPr/>
            </p:nvSpPr>
            <p:spPr>
              <a:xfrm>
                <a:off x="911226" y="2607963"/>
                <a:ext cx="22847" cy="16351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2" name="Picture 5" descr="C:\Users\mricardo\Desktop\desktop\Icones\metro icone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740" y="1682140"/>
              <a:ext cx="871160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5"/>
            <p:cNvSpPr/>
            <p:nvPr/>
          </p:nvSpPr>
          <p:spPr>
            <a:xfrm>
              <a:off x="758821" y="2279545"/>
              <a:ext cx="72007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Metrô</a:t>
              </a:r>
            </a:p>
          </p:txBody>
        </p:sp>
        <p:sp>
          <p:nvSpPr>
            <p:cNvPr id="15" name="Retângulo 14"/>
            <p:cNvSpPr/>
            <p:nvPr/>
          </p:nvSpPr>
          <p:spPr bwMode="auto">
            <a:xfrm>
              <a:off x="2317474" y="3169543"/>
              <a:ext cx="4649446" cy="361951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BRASÍLIA</a:t>
              </a:r>
              <a:endParaRPr lang="pt-BR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tângulo 15"/>
            <p:cNvSpPr/>
            <p:nvPr/>
          </p:nvSpPr>
          <p:spPr bwMode="auto">
            <a:xfrm>
              <a:off x="2319385" y="3573016"/>
              <a:ext cx="4637552" cy="361951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PORTO ALEGRE</a:t>
              </a:r>
              <a:endParaRPr lang="pt-BR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tângulo 39"/>
            <p:cNvSpPr/>
            <p:nvPr/>
          </p:nvSpPr>
          <p:spPr bwMode="auto">
            <a:xfrm>
              <a:off x="2321066" y="2780928"/>
              <a:ext cx="4649446" cy="361951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SÃO PAULO</a:t>
              </a:r>
              <a:endParaRPr lang="pt-BR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7122344" y="4275683"/>
              <a:ext cx="1547812" cy="1006475"/>
              <a:chOff x="7122344" y="2714734"/>
              <a:chExt cx="1547812" cy="1006475"/>
            </a:xfrm>
          </p:grpSpPr>
          <p:sp>
            <p:nvSpPr>
              <p:cNvPr id="37" name="Retângulo 36"/>
              <p:cNvSpPr/>
              <p:nvPr/>
            </p:nvSpPr>
            <p:spPr bwMode="auto">
              <a:xfrm>
                <a:off x="7122344" y="2714734"/>
                <a:ext cx="1547812" cy="1006475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38" name="Imagem 2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8815" y="2932996"/>
                <a:ext cx="468208" cy="569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Grupo 88"/>
            <p:cNvGrpSpPr>
              <a:grpSpLocks/>
            </p:cNvGrpSpPr>
            <p:nvPr/>
          </p:nvGrpSpPr>
          <p:grpSpPr bwMode="auto">
            <a:xfrm>
              <a:off x="467544" y="4287923"/>
              <a:ext cx="1346200" cy="981451"/>
              <a:chOff x="911226" y="2522386"/>
              <a:chExt cx="1345649" cy="981186"/>
            </a:xfrm>
          </p:grpSpPr>
          <p:sp>
            <p:nvSpPr>
              <p:cNvPr id="42" name="Retângulo 41"/>
              <p:cNvSpPr/>
              <p:nvPr/>
            </p:nvSpPr>
            <p:spPr>
              <a:xfrm>
                <a:off x="911226" y="2522386"/>
                <a:ext cx="1345649" cy="9811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Retângulo 42"/>
              <p:cNvSpPr/>
              <p:nvPr/>
            </p:nvSpPr>
            <p:spPr>
              <a:xfrm>
                <a:off x="920747" y="2608088"/>
                <a:ext cx="47606" cy="16505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9" name="Rectangle 5"/>
            <p:cNvSpPr/>
            <p:nvPr/>
          </p:nvSpPr>
          <p:spPr>
            <a:xfrm>
              <a:off x="721330" y="4939455"/>
              <a:ext cx="8608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Ônibus</a:t>
              </a:r>
            </a:p>
          </p:txBody>
        </p:sp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94" y="4332709"/>
              <a:ext cx="723900" cy="714375"/>
            </a:xfrm>
            <a:prstGeom prst="rect">
              <a:avLst/>
            </a:prstGeom>
          </p:spPr>
        </p:pic>
        <p:grpSp>
          <p:nvGrpSpPr>
            <p:cNvPr id="50" name="Grupo 3"/>
            <p:cNvGrpSpPr>
              <a:grpSpLocks/>
            </p:cNvGrpSpPr>
            <p:nvPr/>
          </p:nvGrpSpPr>
          <p:grpSpPr bwMode="auto">
            <a:xfrm>
              <a:off x="1960662" y="4289970"/>
              <a:ext cx="5022850" cy="982663"/>
              <a:chOff x="669924" y="2535238"/>
              <a:chExt cx="5022851" cy="982229"/>
            </a:xfrm>
          </p:grpSpPr>
          <p:grpSp>
            <p:nvGrpSpPr>
              <p:cNvPr id="51" name="Grupo 73"/>
              <p:cNvGrpSpPr>
                <a:grpSpLocks/>
              </p:cNvGrpSpPr>
              <p:nvPr/>
            </p:nvGrpSpPr>
            <p:grpSpPr bwMode="auto">
              <a:xfrm>
                <a:off x="669924" y="2535238"/>
                <a:ext cx="5022851" cy="982229"/>
                <a:chOff x="-513716" y="2560229"/>
                <a:chExt cx="5218549" cy="982569"/>
              </a:xfrm>
            </p:grpSpPr>
            <p:sp>
              <p:nvSpPr>
                <p:cNvPr id="53" name="Retângulo 52"/>
                <p:cNvSpPr/>
                <p:nvPr/>
              </p:nvSpPr>
              <p:spPr>
                <a:xfrm>
                  <a:off x="-513716" y="2560229"/>
                  <a:ext cx="5218549" cy="98256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4" name="Retângulo 53"/>
                <p:cNvSpPr/>
                <p:nvPr/>
              </p:nvSpPr>
              <p:spPr>
                <a:xfrm>
                  <a:off x="-498871" y="2633247"/>
                  <a:ext cx="46182" cy="163497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52" name="Retângulo 1"/>
              <p:cNvSpPr>
                <a:spLocks noChangeArrowheads="1"/>
              </p:cNvSpPr>
              <p:nvPr/>
            </p:nvSpPr>
            <p:spPr bwMode="auto">
              <a:xfrm>
                <a:off x="915987" y="2596024"/>
                <a:ext cx="4776788" cy="899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Maior plataforma de mídia em ônibus, o principal meio de transporte no país.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SÃO </a:t>
                </a:r>
                <a:r>
                  <a:rPr lang="pt-BR" sz="11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PAULO / </a:t>
                </a:r>
                <a:r>
                  <a:rPr lang="pt-B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RIO DE </a:t>
                </a:r>
                <a:r>
                  <a:rPr lang="pt-BR" sz="11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JANEIRO / BRASÍLIA / </a:t>
                </a:r>
                <a:r>
                  <a:rPr lang="pt-B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PORTO ALEGRE</a:t>
                </a:r>
              </a:p>
            </p:txBody>
          </p:sp>
        </p:grpSp>
        <p:grpSp>
          <p:nvGrpSpPr>
            <p:cNvPr id="55" name="Grupo 54"/>
            <p:cNvGrpSpPr/>
            <p:nvPr/>
          </p:nvGrpSpPr>
          <p:grpSpPr>
            <a:xfrm>
              <a:off x="2766954" y="5447626"/>
              <a:ext cx="3816424" cy="1005710"/>
              <a:chOff x="3112790" y="5739736"/>
              <a:chExt cx="3547442" cy="81570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6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0698" y="5739736"/>
                <a:ext cx="2189534" cy="815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790" y="5739736"/>
                <a:ext cx="1263774" cy="815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8" name="Imagem 5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367" y="5447625"/>
              <a:ext cx="1818605" cy="10000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Imagem 58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2703" y="5408662"/>
              <a:ext cx="1501854" cy="10446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80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361701" y="510327"/>
            <a:ext cx="8386763" cy="830441"/>
            <a:chOff x="361701" y="936278"/>
            <a:chExt cx="8386763" cy="830441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Metrô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43161" y="1619275"/>
            <a:ext cx="8234941" cy="4907405"/>
            <a:chOff x="443161" y="1619275"/>
            <a:chExt cx="8234941" cy="4907405"/>
          </a:xfrm>
        </p:grpSpPr>
        <p:sp>
          <p:nvSpPr>
            <p:cNvPr id="60" name="Retângulo 59"/>
            <p:cNvSpPr/>
            <p:nvPr/>
          </p:nvSpPr>
          <p:spPr bwMode="auto">
            <a:xfrm>
              <a:off x="460944" y="1628800"/>
              <a:ext cx="134620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tângulo 60"/>
            <p:cNvSpPr/>
            <p:nvPr/>
          </p:nvSpPr>
          <p:spPr bwMode="auto">
            <a:xfrm>
              <a:off x="470469" y="1716112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2" name="Grupo 5"/>
            <p:cNvGrpSpPr>
              <a:grpSpLocks/>
            </p:cNvGrpSpPr>
            <p:nvPr/>
          </p:nvGrpSpPr>
          <p:grpSpPr bwMode="auto">
            <a:xfrm>
              <a:off x="7308724" y="1619275"/>
              <a:ext cx="1347787" cy="1031875"/>
              <a:chOff x="2132372" y="1843372"/>
              <a:chExt cx="1346910" cy="1032391"/>
            </a:xfrm>
          </p:grpSpPr>
          <p:sp>
            <p:nvSpPr>
              <p:cNvPr id="63" name="Retângulo 62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64" name="Imagem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5" name="Retângulo 64"/>
            <p:cNvSpPr/>
            <p:nvPr/>
          </p:nvSpPr>
          <p:spPr bwMode="auto">
            <a:xfrm>
              <a:off x="2035768" y="1628800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 bwMode="auto">
            <a:xfrm>
              <a:off x="2045293" y="1716112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tângulo 85"/>
            <p:cNvSpPr>
              <a:spLocks noChangeArrowheads="1"/>
            </p:cNvSpPr>
            <p:nvPr/>
          </p:nvSpPr>
          <p:spPr bwMode="auto">
            <a:xfrm>
              <a:off x="2153243" y="1694800"/>
              <a:ext cx="4786313" cy="88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Canal Digital e Projetos Especiais, 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Horários de Embarque e Desembarques, </a:t>
              </a:r>
              <a:r>
                <a:rPr lang="pt-B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Vídeo </a:t>
              </a:r>
              <a:r>
                <a:rPr lang="pt-BR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walls</a:t>
              </a:r>
              <a:r>
                <a:rPr lang="pt-BR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com 9 telas de 46 polegadas,</a:t>
              </a:r>
              <a:r>
                <a:rPr lang="pt-B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programação</a:t>
              </a:r>
              <a:r>
                <a:rPr lang="pt-B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24 horas.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200" b="1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pt-BR" sz="12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5"/>
            <p:cNvSpPr/>
            <p:nvPr/>
          </p:nvSpPr>
          <p:spPr>
            <a:xfrm>
              <a:off x="452999" y="2276872"/>
              <a:ext cx="13681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Rodoviárias</a:t>
              </a:r>
            </a:p>
          </p:txBody>
        </p:sp>
        <p:pic>
          <p:nvPicPr>
            <p:cNvPr id="69" name="Picture 7" descr="C:\Users\mricardo\Desktop\desktop\Icones\rodoviária icone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60" y="1717915"/>
              <a:ext cx="871161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upo 3"/>
            <p:cNvGrpSpPr>
              <a:grpSpLocks/>
            </p:cNvGrpSpPr>
            <p:nvPr/>
          </p:nvGrpSpPr>
          <p:grpSpPr bwMode="auto">
            <a:xfrm>
              <a:off x="2035768" y="4289970"/>
              <a:ext cx="5066780" cy="982663"/>
              <a:chOff x="745030" y="2535238"/>
              <a:chExt cx="5066781" cy="982229"/>
            </a:xfrm>
          </p:grpSpPr>
          <p:grpSp>
            <p:nvGrpSpPr>
              <p:cNvPr id="51" name="Grupo 73"/>
              <p:cNvGrpSpPr>
                <a:grpSpLocks/>
              </p:cNvGrpSpPr>
              <p:nvPr/>
            </p:nvGrpSpPr>
            <p:grpSpPr bwMode="auto">
              <a:xfrm>
                <a:off x="745030" y="2535238"/>
                <a:ext cx="5066781" cy="982229"/>
                <a:chOff x="-435684" y="2560229"/>
                <a:chExt cx="5264191" cy="982569"/>
              </a:xfrm>
            </p:grpSpPr>
            <p:sp>
              <p:nvSpPr>
                <p:cNvPr id="53" name="Retângulo 52"/>
                <p:cNvSpPr/>
                <p:nvPr/>
              </p:nvSpPr>
              <p:spPr>
                <a:xfrm>
                  <a:off x="-435684" y="2560229"/>
                  <a:ext cx="5264191" cy="98256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4" name="Retângulo 53"/>
                <p:cNvSpPr/>
                <p:nvPr/>
              </p:nvSpPr>
              <p:spPr>
                <a:xfrm>
                  <a:off x="-420166" y="2633247"/>
                  <a:ext cx="46182" cy="163497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52" name="Retângulo 1"/>
              <p:cNvSpPr>
                <a:spLocks noChangeArrowheads="1"/>
              </p:cNvSpPr>
              <p:nvPr/>
            </p:nvSpPr>
            <p:spPr bwMode="auto">
              <a:xfrm>
                <a:off x="987415" y="2672794"/>
                <a:ext cx="4818566" cy="698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34 km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 praia com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135 quiosques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 Leme ao Recreio,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175 monitores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70" name="Retângulo 69"/>
            <p:cNvSpPr/>
            <p:nvPr/>
          </p:nvSpPr>
          <p:spPr bwMode="auto">
            <a:xfrm>
              <a:off x="2035769" y="2782565"/>
              <a:ext cx="5060950" cy="1006475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29 </a:t>
              </a:r>
              <a:r>
                <a:rPr lang="pt-B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terminais de ônibus </a:t>
              </a:r>
              <a:r>
                <a:rPr lang="pt-B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/>
              </a:r>
              <a:br>
                <a:rPr lang="pt-B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pt-B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São Paulo / Interior SP / Rio </a:t>
              </a:r>
              <a:r>
                <a:rPr lang="pt-BR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 Janeiro </a:t>
              </a:r>
              <a:r>
                <a:rPr lang="pt-B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/ Pernambuco / Ceará / Rio Grande do Norte </a:t>
              </a:r>
              <a:r>
                <a:rPr lang="pt-BR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/ Paraíba / </a:t>
              </a:r>
              <a:r>
                <a:rPr lang="pt-B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Sergipe / Poços de Caldas / Campo Grande / Brasília / Manaus / Porto </a:t>
              </a:r>
              <a:r>
                <a:rPr lang="pt-BR" sz="12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Alegre</a:t>
              </a:r>
              <a:endParaRPr lang="pt-B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0421" y="2814810"/>
              <a:ext cx="1437681" cy="941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8" t="18099" r="12701" b="10013"/>
            <a:stretch/>
          </p:blipFill>
          <p:spPr>
            <a:xfrm>
              <a:off x="467544" y="2782565"/>
              <a:ext cx="1411685" cy="10064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74" name="Grupo 3"/>
            <p:cNvGrpSpPr>
              <a:grpSpLocks/>
            </p:cNvGrpSpPr>
            <p:nvPr/>
          </p:nvGrpSpPr>
          <p:grpSpPr bwMode="auto">
            <a:xfrm>
              <a:off x="467544" y="4294733"/>
              <a:ext cx="1346200" cy="1006475"/>
              <a:chOff x="3813175" y="2005013"/>
              <a:chExt cx="1346200" cy="1006475"/>
            </a:xfrm>
          </p:grpSpPr>
          <p:grpSp>
            <p:nvGrpSpPr>
              <p:cNvPr id="75" name="Grupo 88"/>
              <p:cNvGrpSpPr>
                <a:grpSpLocks/>
              </p:cNvGrpSpPr>
              <p:nvPr/>
            </p:nvGrpSpPr>
            <p:grpSpPr bwMode="auto">
              <a:xfrm>
                <a:off x="3813175" y="2005013"/>
                <a:ext cx="1346200" cy="1006475"/>
                <a:chOff x="911226" y="2520800"/>
                <a:chExt cx="1345649" cy="1006635"/>
              </a:xfrm>
            </p:grpSpPr>
            <p:sp>
              <p:nvSpPr>
                <p:cNvPr id="77" name="Retângulo 76"/>
                <p:cNvSpPr/>
                <p:nvPr/>
              </p:nvSpPr>
              <p:spPr>
                <a:xfrm>
                  <a:off x="911226" y="2520800"/>
                  <a:ext cx="1345649" cy="10066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etângulo 77"/>
                <p:cNvSpPr/>
                <p:nvPr/>
              </p:nvSpPr>
              <p:spPr>
                <a:xfrm>
                  <a:off x="920747" y="2608127"/>
                  <a:ext cx="47606" cy="165126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76" name="Imagem 50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020" y="2205668"/>
                <a:ext cx="1078510" cy="605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9" name="Grupo 4"/>
            <p:cNvGrpSpPr>
              <a:grpSpLocks/>
            </p:cNvGrpSpPr>
            <p:nvPr/>
          </p:nvGrpSpPr>
          <p:grpSpPr bwMode="auto">
            <a:xfrm>
              <a:off x="7313985" y="4293096"/>
              <a:ext cx="1347787" cy="1031875"/>
              <a:chOff x="5294313" y="2603500"/>
              <a:chExt cx="1347787" cy="1031875"/>
            </a:xfrm>
          </p:grpSpPr>
          <p:sp>
            <p:nvSpPr>
              <p:cNvPr id="80" name="Retângulo 79"/>
              <p:cNvSpPr/>
              <p:nvPr/>
            </p:nvSpPr>
            <p:spPr bwMode="auto">
              <a:xfrm>
                <a:off x="5294313" y="2603500"/>
                <a:ext cx="1347787" cy="1031875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81" name="Imagem 2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5604" y="2845713"/>
                <a:ext cx="545205" cy="547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2" name="Imagem 81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57"/>
            <a:stretch/>
          </p:blipFill>
          <p:spPr>
            <a:xfrm>
              <a:off x="7092502" y="5457181"/>
              <a:ext cx="1572343" cy="10172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3" name="Retângulo 82"/>
            <p:cNvSpPr/>
            <p:nvPr/>
          </p:nvSpPr>
          <p:spPr bwMode="auto">
            <a:xfrm>
              <a:off x="443161" y="5430366"/>
              <a:ext cx="6548760" cy="49055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tângulo 85"/>
            <p:cNvSpPr>
              <a:spLocks noChangeArrowheads="1"/>
            </p:cNvSpPr>
            <p:nvPr/>
          </p:nvSpPr>
          <p:spPr bwMode="auto">
            <a:xfrm>
              <a:off x="2816317" y="5498182"/>
              <a:ext cx="3815564" cy="33855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+mn-ea"/>
                </a:rPr>
                <a:t>450.000 </a:t>
              </a:r>
              <a:r>
                <a:rPr lang="pt-B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+mn-ea"/>
                </a:rPr>
                <a:t>pessoas </a:t>
              </a:r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+mn-ea"/>
                </a:rPr>
                <a:t>impactadas por dia</a:t>
              </a:r>
            </a:p>
          </p:txBody>
        </p:sp>
        <p:sp>
          <p:nvSpPr>
            <p:cNvPr id="85" name="Retângulo 84"/>
            <p:cNvSpPr/>
            <p:nvPr/>
          </p:nvSpPr>
          <p:spPr bwMode="auto">
            <a:xfrm>
              <a:off x="443161" y="6036128"/>
              <a:ext cx="6548760" cy="49055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tângulo 85"/>
            <p:cNvSpPr/>
            <p:nvPr/>
          </p:nvSpPr>
          <p:spPr bwMode="auto">
            <a:xfrm>
              <a:off x="477069" y="5419492"/>
              <a:ext cx="1956842" cy="1033844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/>
            </a:p>
          </p:txBody>
        </p:sp>
        <p:sp>
          <p:nvSpPr>
            <p:cNvPr id="87" name="CaixaDeTexto 117"/>
            <p:cNvSpPr txBox="1">
              <a:spLocks noChangeArrowheads="1"/>
            </p:cNvSpPr>
            <p:nvPr/>
          </p:nvSpPr>
          <p:spPr bwMode="auto">
            <a:xfrm>
              <a:off x="507502" y="5752539"/>
              <a:ext cx="18959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b="1" dirty="0">
                  <a:solidFill>
                    <a:schemeClr val="bg1"/>
                  </a:solidFill>
                  <a:latin typeface="Arial" charset="0"/>
                  <a:ea typeface="+mn-ea"/>
                </a:rPr>
                <a:t>Rio de Janeiro</a:t>
              </a:r>
              <a:endParaRPr lang="pt-BR" sz="1050" b="1" dirty="0">
                <a:solidFill>
                  <a:schemeClr val="bg1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8" name="Retângulo 87"/>
            <p:cNvSpPr/>
            <p:nvPr/>
          </p:nvSpPr>
          <p:spPr>
            <a:xfrm>
              <a:off x="2440708" y="6100787"/>
              <a:ext cx="44792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100% de cobertura na orla </a:t>
              </a:r>
              <a:r>
                <a:rPr lang="pt-BR" sz="1600" b="1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marítima</a:t>
              </a:r>
              <a:endParaRPr lang="pt-B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053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366611" y="6139904"/>
            <a:ext cx="8208962" cy="519931"/>
            <a:chOff x="684213" y="6139904"/>
            <a:chExt cx="8208962" cy="519931"/>
          </a:xfrm>
        </p:grpSpPr>
        <p:sp>
          <p:nvSpPr>
            <p:cNvPr id="10" name="Retângulo 9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684213" y="6198170"/>
              <a:ext cx="8208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21%)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21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13.064.600).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Retângulo 3"/>
          <p:cNvSpPr/>
          <p:nvPr/>
        </p:nvSpPr>
        <p:spPr bwMode="auto">
          <a:xfrm>
            <a:off x="2129061" y="1556792"/>
            <a:ext cx="5081117" cy="1235074"/>
          </a:xfrm>
          <a:prstGeom prst="rect">
            <a:avLst/>
          </a:prstGeom>
          <a:solidFill>
            <a:schemeClr val="bg1"/>
          </a:solidFill>
          <a:ln w="12700"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2138586" y="1663936"/>
            <a:ext cx="45512" cy="202599"/>
          </a:xfrm>
          <a:prstGeom prst="rect">
            <a:avLst/>
          </a:prstGeom>
          <a:solidFill>
            <a:srgbClr val="E20A16"/>
          </a:solidFill>
          <a:ln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tângulo 85"/>
          <p:cNvSpPr>
            <a:spLocks noChangeArrowheads="1"/>
          </p:cNvSpPr>
          <p:nvPr/>
        </p:nvSpPr>
        <p:spPr bwMode="auto">
          <a:xfrm>
            <a:off x="2174574" y="1628800"/>
            <a:ext cx="503560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Audiência Efetiva 4 Mercados</a:t>
            </a:r>
          </a:p>
          <a:p>
            <a:pPr algn="ctr"/>
            <a:r>
              <a:rPr lang="pt-B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13.064.600</a:t>
            </a:r>
            <a:endParaRPr lang="pt-BR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 pessoas que assistiram a programação da </a:t>
            </a:r>
            <a:r>
              <a:rPr lang="pt-BR" sz="1200" b="1" dirty="0" smtClean="0">
                <a:solidFill>
                  <a:srgbClr val="E20A16"/>
                </a:solidFill>
                <a:latin typeface="Arial" pitchFamily="34" charset="0"/>
                <a:cs typeface="Arial" pitchFamily="34" charset="0"/>
              </a:rPr>
              <a:t>OUTERNET</a:t>
            </a:r>
            <a:endParaRPr lang="pt-BR" sz="1200" b="1" dirty="0">
              <a:solidFill>
                <a:srgbClr val="E20A1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478855" y="1556794"/>
            <a:ext cx="1539876" cy="1235075"/>
          </a:xfrm>
          <a:prstGeom prst="rect">
            <a:avLst/>
          </a:prstGeom>
          <a:solidFill>
            <a:schemeClr val="bg1"/>
          </a:solidFill>
          <a:ln w="12700"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s://encrypted-tbn2.gstatic.com/images?q=tbn:ANd9GcRLeYkVPjpQHWuUnCy7vroi3xYCQoCJSxyqE93VnhquHZrvTixw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5" y="1692177"/>
            <a:ext cx="1119187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 bwMode="auto">
          <a:xfrm>
            <a:off x="489619" y="1662373"/>
            <a:ext cx="45512" cy="202599"/>
          </a:xfrm>
          <a:prstGeom prst="rect">
            <a:avLst/>
          </a:prstGeom>
          <a:solidFill>
            <a:srgbClr val="E20A16"/>
          </a:solidFill>
          <a:ln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775012" y="3021335"/>
            <a:ext cx="1481338" cy="248582"/>
          </a:xfrm>
          <a:prstGeom prst="roundRect">
            <a:avLst/>
          </a:prstGeom>
          <a:solidFill>
            <a:srgbClr val="E20A16"/>
          </a:solidFill>
          <a:ln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http://pixabay.com/static/uploads/photo/2012/04/28/19/08/sign-44080_64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801" y="2996952"/>
            <a:ext cx="163586" cy="4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775011" y="2996952"/>
            <a:ext cx="1692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47% masculino</a:t>
            </a:r>
          </a:p>
          <a:p>
            <a:endParaRPr lang="pt-BR" sz="3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800" dirty="0" smtClean="0">
                <a:latin typeface="Arial" pitchFamily="34" charset="0"/>
                <a:cs typeface="Arial" pitchFamily="34" charset="0"/>
              </a:rPr>
              <a:t>* Igual a população geral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2" descr="http://pixabay.com/static/uploads/photo/2012/04/28/19/08/sign-44080_64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3718345"/>
            <a:ext cx="198507" cy="4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de cantos arredondados 18"/>
          <p:cNvSpPr/>
          <p:nvPr/>
        </p:nvSpPr>
        <p:spPr>
          <a:xfrm>
            <a:off x="776883" y="3741415"/>
            <a:ext cx="1481338" cy="248582"/>
          </a:xfrm>
          <a:prstGeom prst="roundRect">
            <a:avLst/>
          </a:prstGeom>
          <a:solidFill>
            <a:srgbClr val="E20A16"/>
          </a:solidFill>
          <a:ln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76882" y="3717032"/>
            <a:ext cx="1692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53% feminino</a:t>
            </a:r>
          </a:p>
          <a:p>
            <a:endParaRPr lang="pt-BR" sz="5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800" dirty="0" smtClean="0">
                <a:latin typeface="Arial" pitchFamily="34" charset="0"/>
                <a:cs typeface="Arial" pitchFamily="34" charset="0"/>
              </a:rPr>
              <a:t>* Igual a população geral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5" descr="C:\Users\mricardo\Desktop\crianca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48593" y="3335488"/>
            <a:ext cx="247543" cy="47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mricardo\Desktop\executivo 1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3506" y="3151399"/>
            <a:ext cx="242127" cy="66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"/>
          <p:cNvSpPr/>
          <p:nvPr/>
        </p:nvSpPr>
        <p:spPr>
          <a:xfrm>
            <a:off x="5364088" y="3105552"/>
            <a:ext cx="6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15%</a:t>
            </a:r>
            <a:endParaRPr lang="pt-BR" sz="12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5" name="Rectangle 1"/>
          <p:cNvSpPr/>
          <p:nvPr/>
        </p:nvSpPr>
        <p:spPr>
          <a:xfrm>
            <a:off x="5930627" y="2985919"/>
            <a:ext cx="6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16%</a:t>
            </a:r>
            <a:endParaRPr lang="pt-BR" sz="12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6" name="Rectangle 1"/>
          <p:cNvSpPr/>
          <p:nvPr/>
        </p:nvSpPr>
        <p:spPr>
          <a:xfrm>
            <a:off x="6487641" y="2780928"/>
            <a:ext cx="6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23%</a:t>
            </a:r>
            <a:endParaRPr lang="pt-BR" sz="12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7020272" y="2924944"/>
            <a:ext cx="6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18%</a:t>
            </a:r>
            <a:endParaRPr lang="pt-BR" sz="12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8" name="Rectangle 1"/>
          <p:cNvSpPr/>
          <p:nvPr/>
        </p:nvSpPr>
        <p:spPr>
          <a:xfrm>
            <a:off x="7615386" y="3068960"/>
            <a:ext cx="6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14%</a:t>
            </a:r>
            <a:endParaRPr lang="pt-BR" sz="12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9" name="Rectangle 1"/>
          <p:cNvSpPr/>
          <p:nvPr/>
        </p:nvSpPr>
        <p:spPr>
          <a:xfrm>
            <a:off x="8181925" y="3068960"/>
            <a:ext cx="6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14%</a:t>
            </a:r>
            <a:endParaRPr lang="pt-BR" sz="1200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pic>
        <p:nvPicPr>
          <p:cNvPr id="30" name="Picture 4" descr="http://pt.dreamstime.com/silhuetas-das-pupilas-da-escola-thumb4602022.jpg"/>
          <p:cNvPicPr>
            <a:picLocks noChangeAspect="1" noChangeArrowheads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60724" y="3237324"/>
            <a:ext cx="211476" cy="5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ricardo\Desktop\executivo 1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1010" y="3312181"/>
            <a:ext cx="183905" cy="5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s://encrypted-tbn2.gstatic.com/images?q=tbn:ANd9GcRf1xgzeHnpdEjbjfx2DcyjI-llIWy0v-WdzhELGnQ_ef-r-Wr_1A"/>
          <p:cNvPicPr>
            <a:picLocks noChangeAspect="1" noChangeArrowheads="1"/>
          </p:cNvPicPr>
          <p:nvPr/>
        </p:nvPicPr>
        <p:blipFill rotWithShape="1"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35209" y="3320264"/>
            <a:ext cx="240517" cy="4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to 32"/>
          <p:cNvCxnSpPr/>
          <p:nvPr/>
        </p:nvCxnSpPr>
        <p:spPr>
          <a:xfrm flipV="1">
            <a:off x="5360070" y="3812575"/>
            <a:ext cx="3418027" cy="9079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V="1">
            <a:off x="5375533" y="3818168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V="1">
            <a:off x="5940152" y="3818168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V="1">
            <a:off x="6516216" y="3818184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 flipV="1">
            <a:off x="7092280" y="3818168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V="1">
            <a:off x="7668344" y="3818168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 flipV="1">
            <a:off x="8244408" y="3818168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V="1">
            <a:off x="8768572" y="3818184"/>
            <a:ext cx="0" cy="144000"/>
          </a:xfrm>
          <a:prstGeom prst="line">
            <a:avLst/>
          </a:prstGeom>
          <a:ln w="28575">
            <a:solidFill>
              <a:srgbClr val="E2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5398005" y="3851201"/>
            <a:ext cx="3370567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>
                <a:latin typeface="Arial" pitchFamily="34" charset="0"/>
                <a:cs typeface="Arial" pitchFamily="34" charset="0"/>
              </a:rPr>
              <a:t> 10/17      18/24       25/34      35/44       45/54        55+</a:t>
            </a:r>
          </a:p>
          <a:p>
            <a:endParaRPr lang="pt-BR" sz="3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8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pt-BR" sz="800" dirty="0">
                <a:latin typeface="Arial" pitchFamily="34" charset="0"/>
                <a:cs typeface="Arial" pitchFamily="34" charset="0"/>
              </a:rPr>
              <a:t>População geral: 10/17 anos – 15%; 18/24 anos – 13%; 25/34 anos – </a:t>
            </a:r>
            <a:r>
              <a:rPr lang="pt-BR" sz="800" dirty="0" smtClean="0">
                <a:latin typeface="Arial" pitchFamily="34" charset="0"/>
                <a:cs typeface="Arial" pitchFamily="34" charset="0"/>
              </a:rPr>
              <a:t>21%; </a:t>
            </a:r>
            <a:r>
              <a:rPr lang="pt-BR" sz="800" dirty="0">
                <a:latin typeface="Arial" pitchFamily="34" charset="0"/>
                <a:cs typeface="Arial" pitchFamily="34" charset="0"/>
              </a:rPr>
              <a:t>35/44 anos – 17%; 45/54 anos – </a:t>
            </a:r>
            <a:r>
              <a:rPr lang="pt-BR" sz="800" dirty="0" smtClean="0">
                <a:latin typeface="Arial" pitchFamily="34" charset="0"/>
                <a:cs typeface="Arial" pitchFamily="34" charset="0"/>
              </a:rPr>
              <a:t>15%; </a:t>
            </a:r>
            <a:r>
              <a:rPr lang="pt-BR" sz="800" dirty="0">
                <a:latin typeface="Arial" pitchFamily="34" charset="0"/>
                <a:cs typeface="Arial" pitchFamily="34" charset="0"/>
              </a:rPr>
              <a:t>55+ anos – </a:t>
            </a:r>
            <a:r>
              <a:rPr lang="pt-BR" sz="800" dirty="0" smtClean="0">
                <a:latin typeface="Arial" pitchFamily="34" charset="0"/>
                <a:cs typeface="Arial" pitchFamily="34" charset="0"/>
              </a:rPr>
              <a:t>19%.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2" name="Picture 2" descr="http://4.bp.blogspot.com/-avCSxETTiQs/TuYeRXPbr-I/AAAAAAAAFr8/L6l78vgpGvo/s1600/silhueta.jpg"/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94" y="3042034"/>
            <a:ext cx="281470" cy="77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Gráfico 42"/>
          <p:cNvGraphicFramePr/>
          <p:nvPr>
            <p:extLst>
              <p:ext uri="{D42A27DB-BD31-4B8C-83A1-F6EECF244321}">
                <p14:modId xmlns:p14="http://schemas.microsoft.com/office/powerpoint/2010/main" val="157211878"/>
              </p:ext>
            </p:extLst>
          </p:nvPr>
        </p:nvGraphicFramePr>
        <p:xfrm>
          <a:off x="2311801" y="2798250"/>
          <a:ext cx="2894036" cy="13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4" name="CaixaDeTexto 43"/>
          <p:cNvSpPr txBox="1"/>
          <p:nvPr/>
        </p:nvSpPr>
        <p:spPr>
          <a:xfrm>
            <a:off x="2469533" y="4149080"/>
            <a:ext cx="2758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>
                <a:latin typeface="Arial" pitchFamily="34" charset="0"/>
                <a:cs typeface="Arial" pitchFamily="34" charset="0"/>
              </a:rPr>
              <a:t>* População geral: B1 – 14%; B2 – 24%; C – 47%.</a:t>
            </a:r>
            <a:endParaRPr lang="pt-BR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tângulo 44"/>
          <p:cNvSpPr/>
          <p:nvPr/>
        </p:nvSpPr>
        <p:spPr bwMode="auto">
          <a:xfrm>
            <a:off x="7328669" y="1556794"/>
            <a:ext cx="1347787" cy="1235072"/>
          </a:xfrm>
          <a:prstGeom prst="rect">
            <a:avLst/>
          </a:prstGeom>
          <a:solidFill>
            <a:srgbClr val="E20A16"/>
          </a:solidFill>
          <a:ln w="6350">
            <a:solidFill>
              <a:srgbClr val="6D6E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500" b="1" dirty="0" smtClean="0"/>
              <a:t>São Paulo</a:t>
            </a:r>
          </a:p>
          <a:p>
            <a:pPr algn="ctr">
              <a:defRPr/>
            </a:pPr>
            <a:r>
              <a:rPr lang="pt-BR" sz="1500" b="1" dirty="0" smtClean="0"/>
              <a:t>Rio de Janeiro</a:t>
            </a:r>
          </a:p>
          <a:p>
            <a:pPr algn="ctr">
              <a:defRPr/>
            </a:pPr>
            <a:r>
              <a:rPr lang="pt-BR" sz="1500" b="1" dirty="0" smtClean="0"/>
              <a:t>Brasília</a:t>
            </a:r>
          </a:p>
          <a:p>
            <a:pPr algn="ctr">
              <a:defRPr/>
            </a:pPr>
            <a:r>
              <a:rPr lang="pt-BR" sz="1500" b="1" dirty="0" smtClean="0"/>
              <a:t>Porto Alegre</a:t>
            </a:r>
            <a:endParaRPr lang="pt-BR" sz="1500" b="1" dirty="0"/>
          </a:p>
        </p:txBody>
      </p:sp>
      <p:grpSp>
        <p:nvGrpSpPr>
          <p:cNvPr id="47" name="Grupo 4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Audiência e Perfil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  <a:endParaRPr lang="pt-BR" sz="23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tângulo 50"/>
          <p:cNvSpPr/>
          <p:nvPr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/>
          <p:cNvSpPr/>
          <p:nvPr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/>
          <p:cNvSpPr/>
          <p:nvPr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aphicFrame>
        <p:nvGraphicFramePr>
          <p:cNvPr id="60" name="Gráfico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402810"/>
              </p:ext>
            </p:extLst>
          </p:nvPr>
        </p:nvGraphicFramePr>
        <p:xfrm>
          <a:off x="467544" y="4365104"/>
          <a:ext cx="8203852" cy="2063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61" name="Retângulo 60"/>
          <p:cNvSpPr/>
          <p:nvPr/>
        </p:nvSpPr>
        <p:spPr>
          <a:xfrm>
            <a:off x="2250798" y="4365104"/>
            <a:ext cx="4307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E20A16"/>
                </a:solidFill>
                <a:latin typeface="Verdana" pitchFamily="34" charset="0"/>
              </a:rPr>
              <a:t>Ranking de audiência dos veículos</a:t>
            </a:r>
          </a:p>
        </p:txBody>
      </p:sp>
    </p:spTree>
    <p:extLst>
      <p:ext uri="{BB962C8B-B14F-4D97-AF65-F5344CB8AC3E}">
        <p14:creationId xmlns:p14="http://schemas.microsoft.com/office/powerpoint/2010/main" val="37100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33" name="Retângulo 32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4 Mercados: São Paulo | Rio de Janeiro | Brasília | 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Retângulo de cantos arredondados 9"/>
          <p:cNvSpPr/>
          <p:nvPr/>
        </p:nvSpPr>
        <p:spPr>
          <a:xfrm>
            <a:off x="1483223" y="1513361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C:\Users\thaiz\Desktop\gLOB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71" y="1513361"/>
            <a:ext cx="393647" cy="3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483223" y="1865229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92%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95%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+ 3,4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Mais 12"/>
          <p:cNvSpPr/>
          <p:nvPr/>
        </p:nvSpPr>
        <p:spPr>
          <a:xfrm>
            <a:off x="1946072" y="2089421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Igual 13"/>
          <p:cNvSpPr/>
          <p:nvPr/>
        </p:nvSpPr>
        <p:spPr>
          <a:xfrm>
            <a:off x="1946072" y="2881509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2843808" y="1513359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 descr="C:\Users\thaiz\Desktop\rec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53" y="1542889"/>
            <a:ext cx="460053" cy="38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2843808" y="1873395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66%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80%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+ 14,3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Mais 17"/>
          <p:cNvSpPr/>
          <p:nvPr/>
        </p:nvSpPr>
        <p:spPr>
          <a:xfrm>
            <a:off x="3306657" y="2089419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Igual 18"/>
          <p:cNvSpPr/>
          <p:nvPr/>
        </p:nvSpPr>
        <p:spPr>
          <a:xfrm>
            <a:off x="3306657" y="2881507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Arredondar Retângulo em um Canto Diagonal 29"/>
          <p:cNvSpPr/>
          <p:nvPr/>
        </p:nvSpPr>
        <p:spPr>
          <a:xfrm>
            <a:off x="1488623" y="2377451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87" y="2468509"/>
            <a:ext cx="911097" cy="175498"/>
          </a:xfrm>
          <a:prstGeom prst="rect">
            <a:avLst/>
          </a:prstGeom>
        </p:spPr>
      </p:pic>
      <p:sp>
        <p:nvSpPr>
          <p:cNvPr id="50" name="Retângulo de cantos arredondados 49"/>
          <p:cNvSpPr/>
          <p:nvPr/>
        </p:nvSpPr>
        <p:spPr>
          <a:xfrm>
            <a:off x="1475656" y="3810029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1475656" y="4161897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62%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78%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+ 16,2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Mais 52"/>
          <p:cNvSpPr/>
          <p:nvPr/>
        </p:nvSpPr>
        <p:spPr>
          <a:xfrm>
            <a:off x="1938505" y="4386089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Igual 53"/>
          <p:cNvSpPr/>
          <p:nvPr/>
        </p:nvSpPr>
        <p:spPr>
          <a:xfrm>
            <a:off x="1938505" y="5178177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5" name="Retângulo de cantos arredondados 54"/>
          <p:cNvSpPr/>
          <p:nvPr/>
        </p:nvSpPr>
        <p:spPr>
          <a:xfrm>
            <a:off x="2836241" y="3810027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/>
          <p:cNvSpPr txBox="1"/>
          <p:nvPr/>
        </p:nvSpPr>
        <p:spPr>
          <a:xfrm>
            <a:off x="2836241" y="4170063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40%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65%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+ 25,5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Mais 57"/>
          <p:cNvSpPr/>
          <p:nvPr/>
        </p:nvSpPr>
        <p:spPr>
          <a:xfrm>
            <a:off x="3299090" y="4386087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Igual 58"/>
          <p:cNvSpPr/>
          <p:nvPr/>
        </p:nvSpPr>
        <p:spPr>
          <a:xfrm>
            <a:off x="3299090" y="5178175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0" name="Arredondar Retângulo em um Canto Diagonal 59"/>
          <p:cNvSpPr/>
          <p:nvPr/>
        </p:nvSpPr>
        <p:spPr>
          <a:xfrm>
            <a:off x="1481056" y="4674119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1" name="Imagem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20" y="4765177"/>
            <a:ext cx="911097" cy="175498"/>
          </a:xfrm>
          <a:prstGeom prst="rect">
            <a:avLst/>
          </a:prstGeom>
        </p:spPr>
      </p:pic>
      <p:pic>
        <p:nvPicPr>
          <p:cNvPr id="21" name="Picture 2" descr="C:\Users\thaiz\Desktop\sbt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414" y="3820738"/>
            <a:ext cx="365348" cy="3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thaiz\Desktop\ban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49" y="3822351"/>
            <a:ext cx="426313" cy="3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tângulo de cantos arredondados 85"/>
          <p:cNvSpPr/>
          <p:nvPr/>
        </p:nvSpPr>
        <p:spPr>
          <a:xfrm>
            <a:off x="5011615" y="1513361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/>
          <p:cNvSpPr txBox="1"/>
          <p:nvPr/>
        </p:nvSpPr>
        <p:spPr>
          <a:xfrm>
            <a:off x="5011615" y="1865229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20%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55%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+ 35,1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Mais 88"/>
          <p:cNvSpPr/>
          <p:nvPr/>
        </p:nvSpPr>
        <p:spPr>
          <a:xfrm>
            <a:off x="5474464" y="2089421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Igual 89"/>
          <p:cNvSpPr/>
          <p:nvPr/>
        </p:nvSpPr>
        <p:spPr>
          <a:xfrm>
            <a:off x="5474464" y="2881509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1" name="Retângulo de cantos arredondados 90"/>
          <p:cNvSpPr/>
          <p:nvPr/>
        </p:nvSpPr>
        <p:spPr>
          <a:xfrm>
            <a:off x="6372200" y="1513359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92"/>
          <p:cNvSpPr txBox="1"/>
          <p:nvPr/>
        </p:nvSpPr>
        <p:spPr>
          <a:xfrm>
            <a:off x="6372200" y="1873395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18%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53%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+ 35,3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Mais 93"/>
          <p:cNvSpPr/>
          <p:nvPr/>
        </p:nvSpPr>
        <p:spPr>
          <a:xfrm>
            <a:off x="6835049" y="2089419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Igual 94"/>
          <p:cNvSpPr/>
          <p:nvPr/>
        </p:nvSpPr>
        <p:spPr>
          <a:xfrm>
            <a:off x="6835049" y="2881507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6" name="Arredondar Retângulo em um Canto Diagonal 95"/>
          <p:cNvSpPr/>
          <p:nvPr/>
        </p:nvSpPr>
        <p:spPr>
          <a:xfrm>
            <a:off x="5017015" y="2377451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7" name="Imagem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79" y="2468509"/>
            <a:ext cx="911097" cy="175498"/>
          </a:xfrm>
          <a:prstGeom prst="rect">
            <a:avLst/>
          </a:prstGeom>
        </p:spPr>
      </p:pic>
      <p:sp>
        <p:nvSpPr>
          <p:cNvPr id="98" name="Retângulo de cantos arredondados 97"/>
          <p:cNvSpPr/>
          <p:nvPr/>
        </p:nvSpPr>
        <p:spPr>
          <a:xfrm>
            <a:off x="5004048" y="3810029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CaixaDeTexto 98"/>
          <p:cNvSpPr txBox="1"/>
          <p:nvPr/>
        </p:nvSpPr>
        <p:spPr>
          <a:xfrm>
            <a:off x="5004048" y="4161897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17%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53%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+ 36,4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Mais 99"/>
          <p:cNvSpPr/>
          <p:nvPr/>
        </p:nvSpPr>
        <p:spPr>
          <a:xfrm>
            <a:off x="5466897" y="4386089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Igual 100"/>
          <p:cNvSpPr/>
          <p:nvPr/>
        </p:nvSpPr>
        <p:spPr>
          <a:xfrm>
            <a:off x="5466897" y="5178177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2" name="Retângulo de cantos arredondados 101"/>
          <p:cNvSpPr/>
          <p:nvPr/>
        </p:nvSpPr>
        <p:spPr>
          <a:xfrm>
            <a:off x="6364633" y="3810027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CaixaDeTexto 102"/>
          <p:cNvSpPr txBox="1"/>
          <p:nvPr/>
        </p:nvSpPr>
        <p:spPr>
          <a:xfrm>
            <a:off x="6364633" y="4170063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15%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52%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+ 36,9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Mais 103"/>
          <p:cNvSpPr/>
          <p:nvPr/>
        </p:nvSpPr>
        <p:spPr>
          <a:xfrm>
            <a:off x="6827482" y="4386087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Igual 104"/>
          <p:cNvSpPr/>
          <p:nvPr/>
        </p:nvSpPr>
        <p:spPr>
          <a:xfrm>
            <a:off x="6827482" y="5178175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6" name="Arredondar Retângulo em um Canto Diagonal 105"/>
          <p:cNvSpPr/>
          <p:nvPr/>
        </p:nvSpPr>
        <p:spPr>
          <a:xfrm>
            <a:off x="5009448" y="4674119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7" name="Imagem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12" y="4765177"/>
            <a:ext cx="911097" cy="175498"/>
          </a:xfrm>
          <a:prstGeom prst="rect">
            <a:avLst/>
          </a:prstGeom>
        </p:spPr>
      </p:pic>
      <p:pic>
        <p:nvPicPr>
          <p:cNvPr id="110" name="Picture 2" descr="http://www.olhaali.hol.es/olha/Nova%20pasta%20(2)/telecine_pipoca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9679" y="1592228"/>
            <a:ext cx="397601" cy="2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http://2.bp.blogspot.com/-VQQlRFCB-XM/UEXvyNjxeiI/AAAAAAAAGh4/_Qx_qlnXkiY/s1600/fox-logo1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67" y="1604879"/>
            <a:ext cx="488795" cy="2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http://upload.wikimedia.org/wikipedia/commons/0/0e/SporTV_1_logotip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2" y="3921788"/>
            <a:ext cx="731989" cy="1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http://upload.wikimedia.org/wikipedia/commons/5/52/TNT_TV_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98" y="3850929"/>
            <a:ext cx="319134" cy="31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33" name="Retângulo 32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4 Mercados: São Paulo | Rio de Janeiro | Brasília | 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Retângulo de cantos arredondados 86"/>
          <p:cNvSpPr/>
          <p:nvPr/>
        </p:nvSpPr>
        <p:spPr>
          <a:xfrm>
            <a:off x="257355" y="2553387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/>
          <p:cNvSpPr txBox="1"/>
          <p:nvPr/>
        </p:nvSpPr>
        <p:spPr>
          <a:xfrm>
            <a:off x="257355" y="2905255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48%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68%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+ 20,0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Mais 108"/>
          <p:cNvSpPr/>
          <p:nvPr/>
        </p:nvSpPr>
        <p:spPr>
          <a:xfrm>
            <a:off x="720204" y="3129447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Igual 113"/>
          <p:cNvSpPr/>
          <p:nvPr/>
        </p:nvSpPr>
        <p:spPr>
          <a:xfrm>
            <a:off x="720204" y="3921535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5" name="Retângulo de cantos arredondados 114"/>
          <p:cNvSpPr/>
          <p:nvPr/>
        </p:nvSpPr>
        <p:spPr>
          <a:xfrm>
            <a:off x="1617940" y="2553385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CaixaDeTexto 116"/>
          <p:cNvSpPr txBox="1"/>
          <p:nvPr/>
        </p:nvSpPr>
        <p:spPr>
          <a:xfrm>
            <a:off x="1617940" y="2913421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40%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64%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+ 23,9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Mais 117"/>
          <p:cNvSpPr/>
          <p:nvPr/>
        </p:nvSpPr>
        <p:spPr>
          <a:xfrm>
            <a:off x="2080789" y="3129445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Igual 118"/>
          <p:cNvSpPr/>
          <p:nvPr/>
        </p:nvSpPr>
        <p:spPr>
          <a:xfrm>
            <a:off x="2080789" y="3921533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0" name="Arredondar Retângulo em um Canto Diagonal 119"/>
          <p:cNvSpPr/>
          <p:nvPr/>
        </p:nvSpPr>
        <p:spPr>
          <a:xfrm>
            <a:off x="262755" y="3417477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21" name="Imagem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9" y="3508535"/>
            <a:ext cx="911097" cy="175498"/>
          </a:xfrm>
          <a:prstGeom prst="rect">
            <a:avLst/>
          </a:prstGeom>
        </p:spPr>
      </p:pic>
      <p:sp>
        <p:nvSpPr>
          <p:cNvPr id="122" name="Retângulo de cantos arredondados 121"/>
          <p:cNvSpPr/>
          <p:nvPr/>
        </p:nvSpPr>
        <p:spPr>
          <a:xfrm>
            <a:off x="2987824" y="2563480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CaixaDeTexto 122"/>
          <p:cNvSpPr txBox="1"/>
          <p:nvPr/>
        </p:nvSpPr>
        <p:spPr>
          <a:xfrm>
            <a:off x="2987824" y="2915348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28%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58%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+ 29,7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Mais 123"/>
          <p:cNvSpPr/>
          <p:nvPr/>
        </p:nvSpPr>
        <p:spPr>
          <a:xfrm>
            <a:off x="3450673" y="3139540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Igual 124"/>
          <p:cNvSpPr/>
          <p:nvPr/>
        </p:nvSpPr>
        <p:spPr>
          <a:xfrm>
            <a:off x="3450673" y="3931628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6" name="Retângulo de cantos arredondados 125"/>
          <p:cNvSpPr/>
          <p:nvPr/>
        </p:nvSpPr>
        <p:spPr>
          <a:xfrm>
            <a:off x="4348409" y="2563478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CaixaDeTexto 126"/>
          <p:cNvSpPr txBox="1"/>
          <p:nvPr/>
        </p:nvSpPr>
        <p:spPr>
          <a:xfrm>
            <a:off x="4348409" y="2923514"/>
            <a:ext cx="1296144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17%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53%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+ 36,0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Mais 127"/>
          <p:cNvSpPr/>
          <p:nvPr/>
        </p:nvSpPr>
        <p:spPr>
          <a:xfrm>
            <a:off x="4811258" y="3139538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Igual 128"/>
          <p:cNvSpPr/>
          <p:nvPr/>
        </p:nvSpPr>
        <p:spPr>
          <a:xfrm>
            <a:off x="4811258" y="3931626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0" name="Arredondar Retângulo em um Canto Diagonal 129"/>
          <p:cNvSpPr/>
          <p:nvPr/>
        </p:nvSpPr>
        <p:spPr>
          <a:xfrm>
            <a:off x="2993224" y="3427570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31" name="Imagem 1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88" y="3518628"/>
            <a:ext cx="911097" cy="175498"/>
          </a:xfrm>
          <a:prstGeom prst="rect">
            <a:avLst/>
          </a:prstGeom>
        </p:spPr>
      </p:pic>
      <p:sp>
        <p:nvSpPr>
          <p:cNvPr id="134" name="Retângulo de cantos arredondados 133"/>
          <p:cNvSpPr/>
          <p:nvPr/>
        </p:nvSpPr>
        <p:spPr>
          <a:xfrm>
            <a:off x="6163743" y="2551981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Mais 135"/>
          <p:cNvSpPr/>
          <p:nvPr/>
        </p:nvSpPr>
        <p:spPr>
          <a:xfrm>
            <a:off x="6626592" y="3128041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Igual 136"/>
          <p:cNvSpPr/>
          <p:nvPr/>
        </p:nvSpPr>
        <p:spPr>
          <a:xfrm>
            <a:off x="6626592" y="3920129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8" name="Retângulo de cantos arredondados 137"/>
          <p:cNvSpPr/>
          <p:nvPr/>
        </p:nvSpPr>
        <p:spPr>
          <a:xfrm>
            <a:off x="7524328" y="2551979"/>
            <a:ext cx="1296144" cy="2245167"/>
          </a:xfrm>
          <a:prstGeom prst="roundRect">
            <a:avLst/>
          </a:prstGeom>
          <a:ln w="38100">
            <a:solidFill>
              <a:srgbClr val="E20A1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CaixaDeTexto 138"/>
          <p:cNvSpPr txBox="1"/>
          <p:nvPr/>
        </p:nvSpPr>
        <p:spPr>
          <a:xfrm>
            <a:off x="7524328" y="2532929"/>
            <a:ext cx="1296144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Abrigo de Ônibus</a:t>
            </a:r>
          </a:p>
          <a:p>
            <a:pPr algn="ctr"/>
            <a:endParaRPr lang="pt-BR" sz="4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43%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49%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+ 5,9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Mais 139"/>
          <p:cNvSpPr/>
          <p:nvPr/>
        </p:nvSpPr>
        <p:spPr>
          <a:xfrm>
            <a:off x="7987177" y="3128039"/>
            <a:ext cx="288032" cy="288037"/>
          </a:xfrm>
          <a:prstGeom prst="mathPlus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Igual 140"/>
          <p:cNvSpPr/>
          <p:nvPr/>
        </p:nvSpPr>
        <p:spPr>
          <a:xfrm>
            <a:off x="7987177" y="3920127"/>
            <a:ext cx="288032" cy="216028"/>
          </a:xfrm>
          <a:prstGeom prst="mathEqual">
            <a:avLst/>
          </a:prstGeom>
          <a:solidFill>
            <a:srgbClr val="6D6E71"/>
          </a:solidFill>
          <a:ln>
            <a:solidFill>
              <a:srgbClr val="E20A16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2" name="Arredondar Retângulo em um Canto Diagonal 141"/>
          <p:cNvSpPr/>
          <p:nvPr/>
        </p:nvSpPr>
        <p:spPr>
          <a:xfrm>
            <a:off x="6169143" y="3416071"/>
            <a:ext cx="2651329" cy="474494"/>
          </a:xfrm>
          <a:prstGeom prst="round2DiagRect">
            <a:avLst/>
          </a:prstGeom>
          <a:solidFill>
            <a:srgbClr val="E20A16"/>
          </a:solidFill>
          <a:ln>
            <a:solidFill>
              <a:srgbClr val="6D6E7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44% de cobertura (13.064.600 de pessoas</a:t>
            </a:r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pt-B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" name="Imagem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07" y="3507129"/>
            <a:ext cx="911097" cy="175498"/>
          </a:xfrm>
          <a:prstGeom prst="rect">
            <a:avLst/>
          </a:prstGeom>
        </p:spPr>
      </p:pic>
      <p:pic>
        <p:nvPicPr>
          <p:cNvPr id="158" name="Picture 2" descr="http://www.seomofo.com/downloads/new-google-logo-knockoff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046" y="2613204"/>
            <a:ext cx="840347" cy="30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http://sys2.sbgf.org.br/portal/images/stories/faceboo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2" y="2613204"/>
            <a:ext cx="327013" cy="3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0" descr="http://softwarelivre.org/articles/0043/5047/logo_globo_branco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6256" y="2623430"/>
            <a:ext cx="473169" cy="2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8" descr="http://www.fanamol.pt/loja/images/youtube_logo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3646" y="2660652"/>
            <a:ext cx="562085" cy="2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CaixaDeTexto 161"/>
          <p:cNvSpPr txBox="1"/>
          <p:nvPr/>
        </p:nvSpPr>
        <p:spPr>
          <a:xfrm>
            <a:off x="6156176" y="2581794"/>
            <a:ext cx="129614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Relógio</a:t>
            </a:r>
          </a:p>
          <a:p>
            <a:pPr algn="ctr"/>
            <a:endParaRPr lang="pt-BR" sz="4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050" b="1" dirty="0" smtClean="0">
                <a:latin typeface="Arial" pitchFamily="34" charset="0"/>
                <a:cs typeface="Arial" pitchFamily="34" charset="0"/>
              </a:rPr>
              <a:t>33% de cobertura</a:t>
            </a: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pt-BR" sz="105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49%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de cobertura</a:t>
            </a:r>
          </a:p>
          <a:p>
            <a:pPr algn="ctr"/>
            <a:endParaRPr lang="pt-BR" sz="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100" b="1" dirty="0" smtClean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+ 15,8 pontos percentuais</a:t>
            </a:r>
            <a:endParaRPr lang="pt-BR" sz="1100" b="1" dirty="0">
              <a:solidFill>
                <a:srgbClr val="E20A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1215</Words>
  <Application>Microsoft Office PowerPoint</Application>
  <PresentationFormat>Apresentação na tela (4:3)</PresentationFormat>
  <Paragraphs>238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Hernandez Alvares de A. Bahr</dc:creator>
  <cp:lastModifiedBy>Vanessa Kazumi Ebarra</cp:lastModifiedBy>
  <cp:revision>29</cp:revision>
  <dcterms:created xsi:type="dcterms:W3CDTF">2014-07-24T19:15:43Z</dcterms:created>
  <dcterms:modified xsi:type="dcterms:W3CDTF">2014-08-07T13:33:55Z</dcterms:modified>
</cp:coreProperties>
</file>